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906000" type="A4"/>
  <p:notesSz cx="6797675" cy="9926638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3318" y="-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09195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94439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14573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33065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2319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59434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37178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10017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69184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96709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30485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E5F9-C591-4E9C-B0A3-FB1AC6FCDD9A}" type="datetimeFigureOut">
              <a:rPr lang="nb-NO" smtClean="0"/>
              <a:t>27.01.2016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AD79A-59C4-4483-819E-B5DBB026913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62938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0" y="83127"/>
            <a:ext cx="4358244" cy="641268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/>
              <a:t>Managing Light™</a:t>
            </a:r>
            <a:endParaRPr lang="en-US" sz="3200" dirty="0"/>
          </a:p>
        </p:txBody>
      </p:sp>
      <p:sp>
        <p:nvSpPr>
          <p:cNvPr id="7" name="Avrundet rektangel 6"/>
          <p:cNvSpPr/>
          <p:nvPr/>
        </p:nvSpPr>
        <p:spPr>
          <a:xfrm>
            <a:off x="116632" y="6681192"/>
            <a:ext cx="3018454" cy="3096344"/>
          </a:xfrm>
          <a:prstGeom prst="roundRect">
            <a:avLst>
              <a:gd name="adj" fmla="val 233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8" name="Avrundet rektangel 7"/>
          <p:cNvSpPr/>
          <p:nvPr/>
        </p:nvSpPr>
        <p:spPr>
          <a:xfrm>
            <a:off x="3789040" y="6681192"/>
            <a:ext cx="2952328" cy="3096344"/>
          </a:xfrm>
          <a:prstGeom prst="roundRect">
            <a:avLst>
              <a:gd name="adj" fmla="val 187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TekstSylinder 8"/>
          <p:cNvSpPr txBox="1"/>
          <p:nvPr/>
        </p:nvSpPr>
        <p:spPr>
          <a:xfrm>
            <a:off x="3810670" y="6752443"/>
            <a:ext cx="2952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EASL DMD liquid memory</a:t>
            </a:r>
            <a:r>
              <a:rPr lang="en-US" dirty="0" smtClean="0"/>
              <a:t>, developed by Fjord/PD since 1985 for many applications, ready for new global industry</a:t>
            </a:r>
            <a:endParaRPr lang="en-US" dirty="0"/>
          </a:p>
        </p:txBody>
      </p:sp>
      <p:sp>
        <p:nvSpPr>
          <p:cNvPr id="10" name="TekstSylinder 9"/>
          <p:cNvSpPr txBox="1"/>
          <p:nvPr/>
        </p:nvSpPr>
        <p:spPr>
          <a:xfrm>
            <a:off x="3669475" y="9286113"/>
            <a:ext cx="3188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Proven enabling technology</a:t>
            </a:r>
            <a:endParaRPr lang="en-US" b="1" dirty="0"/>
          </a:p>
        </p:txBody>
      </p:sp>
      <p:sp>
        <p:nvSpPr>
          <p:cNvPr id="12" name="Pil høyre 11"/>
          <p:cNvSpPr/>
          <p:nvPr/>
        </p:nvSpPr>
        <p:spPr>
          <a:xfrm rot="10800000">
            <a:off x="3194462" y="7977336"/>
            <a:ext cx="59457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3" name="TekstSylinder 12"/>
          <p:cNvSpPr txBox="1"/>
          <p:nvPr/>
        </p:nvSpPr>
        <p:spPr>
          <a:xfrm>
            <a:off x="464041" y="9309862"/>
            <a:ext cx="2315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b="1" dirty="0" smtClean="0"/>
              <a:t>Fjord Industrial Waves</a:t>
            </a:r>
            <a:endParaRPr lang="nb-NO" b="1" dirty="0"/>
          </a:p>
        </p:txBody>
      </p:sp>
      <p:sp>
        <p:nvSpPr>
          <p:cNvPr id="14" name="Pil høyre 13"/>
          <p:cNvSpPr/>
          <p:nvPr/>
        </p:nvSpPr>
        <p:spPr>
          <a:xfrm rot="16200000">
            <a:off x="386693" y="5929079"/>
            <a:ext cx="1009404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5" name="TekstSylinder 34"/>
          <p:cNvSpPr txBox="1"/>
          <p:nvPr/>
        </p:nvSpPr>
        <p:spPr>
          <a:xfrm>
            <a:off x="116632" y="6670073"/>
            <a:ext cx="3165873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FW 1	EASL glass (Vindauge™)</a:t>
            </a:r>
          </a:p>
          <a:p>
            <a:r>
              <a:rPr lang="en-US" sz="1600" dirty="0" smtClean="0"/>
              <a:t>FW 2	EASL plastic (PolyFlex™)</a:t>
            </a:r>
          </a:p>
          <a:p>
            <a:r>
              <a:rPr lang="en-US" sz="1600" dirty="0" smtClean="0"/>
              <a:t>FW 3	EASL memory</a:t>
            </a:r>
          </a:p>
          <a:p>
            <a:r>
              <a:rPr lang="en-US" sz="1600" dirty="0" smtClean="0"/>
              <a:t>FW 4	EASL computing</a:t>
            </a:r>
            <a:endParaRPr lang="en-US" sz="400" dirty="0" smtClean="0"/>
          </a:p>
          <a:p>
            <a:endParaRPr lang="en-US" sz="400" dirty="0" smtClean="0"/>
          </a:p>
          <a:p>
            <a:r>
              <a:rPr lang="en-US" sz="1600" dirty="0" smtClean="0"/>
              <a:t>All: Vertical ID integration with: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IP-address/radio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Solar power, photovoltaics</a:t>
            </a:r>
            <a:endParaRPr lang="en-US" sz="400" dirty="0" smtClean="0"/>
          </a:p>
          <a:p>
            <a:endParaRPr lang="en-US" sz="400" dirty="0" smtClean="0"/>
          </a:p>
          <a:p>
            <a:r>
              <a:rPr lang="en-US" sz="1600" dirty="0" smtClean="0"/>
              <a:t>All: System Integration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SmartGrid</a:t>
            </a:r>
            <a:r>
              <a:rPr lang="en-US" sz="1600" baseline="30000" dirty="0" smtClean="0">
                <a:latin typeface="Arial"/>
                <a:cs typeface="Arial"/>
              </a:rPr>
              <a:t>℗</a:t>
            </a:r>
            <a:r>
              <a:rPr lang="en-US" sz="1600" dirty="0" smtClean="0"/>
              <a:t> matrix of panes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Public attention/warning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grpSp>
        <p:nvGrpSpPr>
          <p:cNvPr id="18" name="Gruppe 17"/>
          <p:cNvGrpSpPr/>
          <p:nvPr/>
        </p:nvGrpSpPr>
        <p:grpSpPr>
          <a:xfrm>
            <a:off x="92881" y="2066097"/>
            <a:ext cx="6765119" cy="3579819"/>
            <a:chOff x="92881" y="2505484"/>
            <a:chExt cx="6765119" cy="3579819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0" t="8073" r="52500" b="14139"/>
            <a:stretch/>
          </p:blipFill>
          <p:spPr bwMode="auto">
            <a:xfrm>
              <a:off x="1417320" y="4130041"/>
              <a:ext cx="990600" cy="506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Avrundet rektangel 4"/>
            <p:cNvSpPr/>
            <p:nvPr/>
          </p:nvSpPr>
          <p:spPr>
            <a:xfrm>
              <a:off x="116632" y="2899211"/>
              <a:ext cx="4256020" cy="3141896"/>
            </a:xfrm>
            <a:prstGeom prst="roundRect">
              <a:avLst>
                <a:gd name="adj" fmla="val 142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6" name="Avrundet rektangel 5"/>
            <p:cNvSpPr/>
            <p:nvPr/>
          </p:nvSpPr>
          <p:spPr>
            <a:xfrm>
              <a:off x="5085184" y="2885704"/>
              <a:ext cx="1656184" cy="3147416"/>
            </a:xfrm>
            <a:prstGeom prst="roundRect">
              <a:avLst>
                <a:gd name="adj" fmla="val 265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11" name="Pil høyre 10"/>
            <p:cNvSpPr/>
            <p:nvPr/>
          </p:nvSpPr>
          <p:spPr>
            <a:xfrm>
              <a:off x="4372652" y="4304928"/>
              <a:ext cx="614984" cy="50405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15" name="TekstSylinder 14"/>
            <p:cNvSpPr txBox="1"/>
            <p:nvPr/>
          </p:nvSpPr>
          <p:spPr>
            <a:xfrm>
              <a:off x="92881" y="2505485"/>
              <a:ext cx="43484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b-NO" b="1" dirty="0" smtClean="0"/>
                <a:t>FW 1</a:t>
              </a:r>
              <a:r>
                <a:rPr lang="nb-NO" b="1" dirty="0"/>
                <a:t> </a:t>
              </a:r>
              <a:r>
                <a:rPr lang="nb-NO" b="1" dirty="0" smtClean="0"/>
                <a:t>    EASL GLASS PRODUCTS - Vindauge™</a:t>
              </a:r>
              <a:endParaRPr lang="nb-NO" b="1" dirty="0"/>
            </a:p>
          </p:txBody>
        </p:sp>
        <p:sp>
          <p:nvSpPr>
            <p:cNvPr id="16" name="TekstSylinder 15"/>
            <p:cNvSpPr txBox="1"/>
            <p:nvPr/>
          </p:nvSpPr>
          <p:spPr>
            <a:xfrm>
              <a:off x="5373216" y="2505484"/>
              <a:ext cx="11164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b-NO" b="1" dirty="0" smtClean="0"/>
                <a:t>MARKETS</a:t>
              </a:r>
              <a:endParaRPr lang="nb-NO" b="1" dirty="0"/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500" t="21852" r="63937" b="31704"/>
            <a:stretch/>
          </p:blipFill>
          <p:spPr bwMode="auto">
            <a:xfrm>
              <a:off x="161567" y="3548212"/>
              <a:ext cx="1221463" cy="609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5" t="7851" r="52563" b="16752"/>
            <a:stretch/>
          </p:blipFill>
          <p:spPr bwMode="auto">
            <a:xfrm>
              <a:off x="1417319" y="3574299"/>
              <a:ext cx="990601" cy="540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2" name="Picture 8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0" t="8741" r="52438" b="7914"/>
            <a:stretch/>
          </p:blipFill>
          <p:spPr bwMode="auto">
            <a:xfrm>
              <a:off x="159393" y="4069464"/>
              <a:ext cx="1219827" cy="571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8" name="Picture 14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438" r="64500"/>
            <a:stretch/>
          </p:blipFill>
          <p:spPr bwMode="auto">
            <a:xfrm>
              <a:off x="1408436" y="4671658"/>
              <a:ext cx="995462" cy="1329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9" name="Picture 15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831" t="-1" r="64978" b="4148"/>
            <a:stretch/>
          </p:blipFill>
          <p:spPr bwMode="auto">
            <a:xfrm>
              <a:off x="2444180" y="4673315"/>
              <a:ext cx="949070" cy="13331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0" name="Picture 16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91" r="65439"/>
            <a:stretch/>
          </p:blipFill>
          <p:spPr bwMode="auto">
            <a:xfrm>
              <a:off x="3439063" y="4673275"/>
              <a:ext cx="885921" cy="1341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1" name="Picture 17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50" t="8518" r="52625" b="5926"/>
            <a:stretch/>
          </p:blipFill>
          <p:spPr bwMode="auto">
            <a:xfrm>
              <a:off x="163831" y="5347723"/>
              <a:ext cx="1205546" cy="650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2" name="Picture 18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0" t="9185" r="52563" b="5481"/>
            <a:stretch/>
          </p:blipFill>
          <p:spPr bwMode="auto">
            <a:xfrm>
              <a:off x="165090" y="4667341"/>
              <a:ext cx="1209031" cy="645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3" name="Picture 19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2" t="16519" r="60125" b="5260"/>
            <a:stretch/>
          </p:blipFill>
          <p:spPr bwMode="auto">
            <a:xfrm>
              <a:off x="2439743" y="3581400"/>
              <a:ext cx="1885239" cy="1068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kstSylinder 35"/>
            <p:cNvSpPr txBox="1"/>
            <p:nvPr/>
          </p:nvSpPr>
          <p:spPr>
            <a:xfrm>
              <a:off x="4963886" y="2853649"/>
              <a:ext cx="1894114" cy="3231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00" dirty="0" smtClean="0"/>
                <a:t>Cities by buildings windows/facades</a:t>
              </a:r>
            </a:p>
            <a:p>
              <a:pPr algn="ctr"/>
              <a:endParaRPr lang="en-US" sz="1700" dirty="0"/>
            </a:p>
            <a:p>
              <a:pPr algn="ctr"/>
              <a:r>
                <a:rPr lang="en-US" sz="1700" dirty="0" smtClean="0"/>
                <a:t>Automotive/cars</a:t>
              </a:r>
            </a:p>
            <a:p>
              <a:pPr algn="ctr"/>
              <a:endParaRPr lang="en-US" sz="1700" dirty="0"/>
            </a:p>
            <a:p>
              <a:pPr algn="ctr"/>
              <a:r>
                <a:rPr lang="en-US" sz="1700" dirty="0" smtClean="0"/>
                <a:t>Public by digital signage</a:t>
              </a:r>
            </a:p>
            <a:p>
              <a:pPr algn="ctr"/>
              <a:endParaRPr lang="en-US" sz="1700" dirty="0"/>
            </a:p>
            <a:p>
              <a:pPr algn="ctr"/>
              <a:r>
                <a:rPr lang="en-US" sz="1700" dirty="0" smtClean="0"/>
                <a:t>Personal by</a:t>
              </a:r>
            </a:p>
            <a:p>
              <a:pPr algn="ctr"/>
              <a:r>
                <a:rPr lang="en-US" sz="1700" dirty="0" smtClean="0"/>
                <a:t>EASL companion</a:t>
              </a:r>
            </a:p>
            <a:p>
              <a:pPr algn="ctr"/>
              <a:endParaRPr lang="en-US" sz="1700" dirty="0"/>
            </a:p>
            <a:p>
              <a:pPr algn="ctr"/>
              <a:r>
                <a:rPr lang="en-US" sz="1700" dirty="0" smtClean="0"/>
                <a:t>Civil security</a:t>
              </a:r>
              <a:endParaRPr lang="en-US" sz="1700" dirty="0"/>
            </a:p>
          </p:txBody>
        </p:sp>
        <p:pic>
          <p:nvPicPr>
            <p:cNvPr id="1035" name="Picture 11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63" t="8519" r="52499" b="8189"/>
            <a:stretch/>
          </p:blipFill>
          <p:spPr bwMode="auto">
            <a:xfrm>
              <a:off x="1249680" y="2929880"/>
              <a:ext cx="1189149" cy="6199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6" name="Picture 12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37" t="8740" r="71369" b="6815"/>
            <a:stretch/>
          </p:blipFill>
          <p:spPr bwMode="auto">
            <a:xfrm>
              <a:off x="2451160" y="2927039"/>
              <a:ext cx="689440" cy="6251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63" t="8295" r="52499" b="5926"/>
            <a:stretch/>
          </p:blipFill>
          <p:spPr bwMode="auto">
            <a:xfrm>
              <a:off x="3160648" y="2926464"/>
              <a:ext cx="1165473" cy="625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" name="Picture 10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51" t="9185" r="52499" b="6593"/>
            <a:stretch/>
          </p:blipFill>
          <p:spPr bwMode="auto">
            <a:xfrm>
              <a:off x="158875" y="2929917"/>
              <a:ext cx="1174527" cy="621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531" y="8076361"/>
            <a:ext cx="2799401" cy="1091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Avrundet rektangel 43"/>
          <p:cNvSpPr/>
          <p:nvPr/>
        </p:nvSpPr>
        <p:spPr>
          <a:xfrm>
            <a:off x="1555667" y="5830783"/>
            <a:ext cx="3372592" cy="653143"/>
          </a:xfrm>
          <a:prstGeom prst="roundRect">
            <a:avLst>
              <a:gd name="adj" fmla="val 4874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7" name="Avrundet rektangel 46"/>
          <p:cNvSpPr/>
          <p:nvPr/>
        </p:nvSpPr>
        <p:spPr>
          <a:xfrm>
            <a:off x="5379522" y="5830783"/>
            <a:ext cx="1009402" cy="653143"/>
          </a:xfrm>
          <a:prstGeom prst="roundRect">
            <a:avLst>
              <a:gd name="adj" fmla="val 4874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6" name="TekstSylinder 45"/>
          <p:cNvSpPr txBox="1"/>
          <p:nvPr/>
        </p:nvSpPr>
        <p:spPr>
          <a:xfrm>
            <a:off x="1579417" y="5871688"/>
            <a:ext cx="4922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1. EASL glass production factory</a:t>
            </a:r>
            <a:r>
              <a:rPr lang="en-US" sz="1600" dirty="0" smtClean="0"/>
              <a:t>		  </a:t>
            </a:r>
            <a:r>
              <a:rPr lang="en-US" sz="1600" b="1" dirty="0" smtClean="0"/>
              <a:t>EASL liquid</a:t>
            </a:r>
          </a:p>
          <a:p>
            <a:r>
              <a:rPr lang="en-US" sz="1600" dirty="0" smtClean="0"/>
              <a:t>EASL glass reference factory </a:t>
            </a:r>
            <a:r>
              <a:rPr lang="en-US" sz="1200" dirty="0" smtClean="0"/>
              <a:t>(Scandinavia)	       </a:t>
            </a:r>
            <a:r>
              <a:rPr lang="en-US" sz="1600" dirty="0" smtClean="0"/>
              <a:t>Norway</a:t>
            </a:r>
            <a:endParaRPr lang="en-US" sz="1200" dirty="0"/>
          </a:p>
        </p:txBody>
      </p:sp>
      <p:sp>
        <p:nvSpPr>
          <p:cNvPr id="48" name="Pil høyre 47"/>
          <p:cNvSpPr/>
          <p:nvPr/>
        </p:nvSpPr>
        <p:spPr>
          <a:xfrm rot="10800000">
            <a:off x="4963885" y="5918945"/>
            <a:ext cx="401780" cy="504056"/>
          </a:xfrm>
          <a:prstGeom prst="right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50" name="Bilde 4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257" y="-1"/>
            <a:ext cx="3664743" cy="783771"/>
          </a:xfrm>
          <a:prstGeom prst="rect">
            <a:avLst/>
          </a:prstGeom>
        </p:spPr>
      </p:pic>
      <p:grpSp>
        <p:nvGrpSpPr>
          <p:cNvPr id="20" name="Gruppe 19"/>
          <p:cNvGrpSpPr/>
          <p:nvPr/>
        </p:nvGrpSpPr>
        <p:grpSpPr>
          <a:xfrm>
            <a:off x="83126" y="973777"/>
            <a:ext cx="6774874" cy="890650"/>
            <a:chOff x="83127" y="1104405"/>
            <a:chExt cx="6774874" cy="890650"/>
          </a:xfrm>
        </p:grpSpPr>
        <p:sp>
          <p:nvSpPr>
            <p:cNvPr id="4" name="Avrundet rektangel 3"/>
            <p:cNvSpPr/>
            <p:nvPr/>
          </p:nvSpPr>
          <p:spPr>
            <a:xfrm>
              <a:off x="116632" y="1104405"/>
              <a:ext cx="6624736" cy="890650"/>
            </a:xfrm>
            <a:prstGeom prst="roundRect">
              <a:avLst>
                <a:gd name="adj" fmla="val 405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51" name="TekstSylinder 50"/>
            <p:cNvSpPr txBox="1"/>
            <p:nvPr/>
          </p:nvSpPr>
          <p:spPr>
            <a:xfrm>
              <a:off x="83127" y="1137662"/>
              <a:ext cx="677487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/>
                <a:t>INVESTMENT OPPORTUNITY: 	</a:t>
              </a:r>
              <a:r>
                <a:rPr lang="en-US" sz="1600" dirty="0" smtClean="0"/>
                <a:t>25 MEUR for 49 % of Fjord with options</a:t>
              </a:r>
            </a:p>
            <a:p>
              <a:r>
                <a:rPr lang="en-US" sz="1600" b="1" dirty="0" smtClean="0"/>
                <a:t>BUSINESS POTENTIAL (glass):	</a:t>
              </a:r>
              <a:r>
                <a:rPr lang="en-US" sz="1600" dirty="0" smtClean="0"/>
                <a:t>100 BEUR/year globally, 50 MEUR 1.st factory</a:t>
              </a:r>
            </a:p>
            <a:p>
              <a:r>
                <a:rPr lang="en-US" sz="1600" b="1" dirty="0" smtClean="0"/>
                <a:t>LABOUR &amp; SOCIETY (KICK):	</a:t>
              </a:r>
              <a:r>
                <a:rPr lang="en-US" sz="1600" dirty="0"/>
                <a:t>D</a:t>
              </a:r>
              <a:r>
                <a:rPr lang="en-US" sz="1600" dirty="0" smtClean="0"/>
                <a:t>igital visual paradigm within Industry 4,0</a:t>
              </a:r>
              <a:endParaRPr 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2394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1"/>
          <p:cNvSpPr txBox="1">
            <a:spLocks/>
          </p:cNvSpPr>
          <p:nvPr/>
        </p:nvSpPr>
        <p:spPr>
          <a:xfrm>
            <a:off x="142503" y="426535"/>
            <a:ext cx="6584868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b-NO" sz="2800" dirty="0" smtClean="0"/>
              <a:t>Lønnsomhetsvurderinger                              ved EASL flytende minne </a:t>
            </a:r>
            <a:r>
              <a:rPr lang="nb-NO" sz="2800" dirty="0" smtClean="0"/>
              <a:t>og produkter</a:t>
            </a:r>
            <a:endParaRPr lang="nb-NO" sz="2800" dirty="0"/>
          </a:p>
        </p:txBody>
      </p:sp>
      <p:sp>
        <p:nvSpPr>
          <p:cNvPr id="5" name="Plassholder for innhold 2"/>
          <p:cNvSpPr txBox="1">
            <a:spLocks/>
          </p:cNvSpPr>
          <p:nvPr/>
        </p:nvSpPr>
        <p:spPr>
          <a:xfrm>
            <a:off x="141894" y="1556856"/>
            <a:ext cx="6475474" cy="834914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nb-NO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EASL flytende minne 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nøkkelteknologi etablerer forutsetningene for egen industriell produksjon av selve væsken, dernest EASL glass (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ID - 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moduler) og videre EASL glass-baserte applikasjoner som terminaler</a:t>
            </a:r>
            <a:r>
              <a:rPr lang="nb-NO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og systemer med private, forretningsmessige og samfunnsmessige 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effekte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 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av 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dette; Et 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nytt </a:t>
            </a:r>
            <a:r>
              <a:rPr lang="nb-NO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«grønt» KICK (cluster) – innen Industri 4,0 paradigmet.</a:t>
            </a:r>
            <a:endParaRPr lang="nb-NO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nb-NO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Produksjon</a:t>
            </a:r>
          </a:p>
          <a:p>
            <a:pPr lvl="1" algn="l"/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Selve væsken, sammenliknbar med nematisk LCD, vil utgjøre typisk 2 % av terminalkostnadene.  MERCK har fortjeneste på over 50% (EBITDA) på dagens væske.  EASL har potensiale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over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dette – om det spilles rett.</a:t>
            </a:r>
          </a:p>
          <a:p>
            <a:pPr marL="800100" lvl="1" indent="-342900" algn="l">
              <a:buFont typeface="Wingdings" panose="05000000000000000000" pitchFamily="2" charset="2"/>
              <a:buChar char="§"/>
            </a:pP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EASL glass kan produseres med kostnader ned mot halvparten av LCD ved automatisert volumproduksjon.  Dette åpner for et nytt lønnsomhetsparadigme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med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EBITDA på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18-25% (50 – 60% for EASL).</a:t>
            </a:r>
            <a:endParaRPr lang="nb-NO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nb-NO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Anvendelse</a:t>
            </a:r>
          </a:p>
          <a:p>
            <a:pPr lvl="1" algn="l"/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EASL flytende minne vil først kunne benyttes til produkter basert på EASL glass, og deretter tilsvarende og nye produkter hvor glass erstattes av plast - PolyFlex™, dernest dynamisk maling – PolyPaint™.  EASL åpner ved sine kapasitive egenskaper også for optisk databehandling, først ved lagring og tilbakelesing.  Med en pris på 50 EUR/m</a:t>
            </a:r>
            <a:r>
              <a:rPr lang="nb-NO" sz="1800" baseline="30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vindu er årlig potensial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 50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MRD.</a:t>
            </a:r>
          </a:p>
          <a:p>
            <a:pPr marL="800100" lvl="1" indent="-342900" algn="l">
              <a:buFont typeface="Wingdings" panose="05000000000000000000" pitchFamily="2" charset="2"/>
              <a:buChar char="§"/>
            </a:pP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Konkurrerende produkter trenger energitilførsel hele tiden. Operative besparelser kan nå helt opp til 98 % dersom informasjon som vises endres kun en gang per døgn.  For et 4 m</a:t>
            </a:r>
            <a:r>
              <a:rPr lang="nb-NO" sz="1800" baseline="30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stort trafikkskilt med LED, vil 98 % besparelse nås ved 2 skifter per døgn, tilsv. kr. 5.000 skilt/år. </a:t>
            </a:r>
          </a:p>
          <a:p>
            <a:pPr marL="800100" lvl="1" indent="-342900" algn="l">
              <a:buFont typeface="Wingdings" panose="05000000000000000000" pitchFamily="2" charset="2"/>
              <a:buChar char="§"/>
            </a:pP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Anvendelser finnes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«a</a:t>
            </a:r>
            <a:r>
              <a:rPr lang="nb-NO" sz="18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DAPPD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»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i </a:t>
            </a:r>
            <a:r>
              <a:rPr lang="nb-NO" sz="18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omotic (bygninger/fasader av vinduer – senere hele kledninger/dynamisk maling), </a:t>
            </a:r>
            <a:r>
              <a:rPr lang="nb-NO" sz="18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utomotive (instrumentering, skilt, vinduer og senere lakk for kjøretøy for sjø, luft og land), </a:t>
            </a:r>
            <a:r>
              <a:rPr lang="nb-NO" sz="18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rivate (håndholdt), </a:t>
            </a:r>
            <a:r>
              <a:rPr lang="nb-NO" sz="18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ublic (Skur/skilt) og </a:t>
            </a:r>
            <a:r>
              <a:rPr lang="nb-NO" sz="18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efence (varsling).</a:t>
            </a:r>
            <a:endParaRPr lang="nb-NO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nb-NO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Miljø</a:t>
            </a:r>
          </a:p>
          <a:p>
            <a:pPr lvl="1" algn="l"/>
            <a:r>
              <a:rPr lang="nb-NO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JEITA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(Japan Electronics &amp; Information Technology Industries Association) har beregnet at LCD bruker ¼ av energien, gir 1/3 av fotavtrykket, og betydelig lettere produkter, samt ingen røntgenstråling, mindre øyebelastning og upåvirket av magnetisme – sammenliknet med det forutgående katodestrålerøret (CRT). 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«Grønnere» industri finnes knapt!</a:t>
            </a:r>
            <a:endParaRPr lang="nb-NO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42950" lvl="1" indent="-285750" algn="l">
              <a:buFont typeface="Wingdings" panose="05000000000000000000" pitchFamily="2" charset="2"/>
              <a:buChar char="§"/>
            </a:pP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EASL flytende minne vil forbedre dette ytterligere  på alle punkter</a:t>
            </a:r>
          </a:p>
          <a:p>
            <a:pPr marL="742950" lvl="1" indent="-285750" algn="l">
              <a:buFont typeface="Wingdings" panose="05000000000000000000" pitchFamily="2" charset="2"/>
              <a:buChar char="§"/>
            </a:pP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</a:t>
            </a:r>
            <a:r>
              <a:rPr lang="nb-NO" sz="1800" baseline="30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besparelser på enorme dimensjoner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kan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beregnes ytterligere</a:t>
            </a:r>
            <a:endParaRPr lang="nb-NO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42950" lvl="1" indent="-285750" algn="l">
              <a:buFont typeface="Wingdings" panose="05000000000000000000" pitchFamily="2" charset="2"/>
              <a:buChar char="§"/>
            </a:pP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Befolkningsvarsling i sann tid kan ha verdi på &gt; </a:t>
            </a:r>
            <a:r>
              <a:rPr lang="nb-NO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MRD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EUR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/år </a:t>
            </a:r>
            <a:r>
              <a:rPr lang="nb-NO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Norge</a:t>
            </a:r>
            <a:endParaRPr lang="nb-NO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Bild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567" y="106877"/>
            <a:ext cx="2998433" cy="641268"/>
          </a:xfrm>
          <a:prstGeom prst="rect">
            <a:avLst/>
          </a:prstGeom>
        </p:spPr>
      </p:pic>
      <p:sp>
        <p:nvSpPr>
          <p:cNvPr id="2" name="TekstSylinder 1"/>
          <p:cNvSpPr txBox="1"/>
          <p:nvPr/>
        </p:nvSpPr>
        <p:spPr>
          <a:xfrm>
            <a:off x="3111336" y="154379"/>
            <a:ext cx="4972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 smtClean="0"/>
              <a:t>-  2  -</a:t>
            </a:r>
            <a:endParaRPr lang="nb-NO" sz="1200" dirty="0"/>
          </a:p>
        </p:txBody>
      </p:sp>
    </p:spTree>
    <p:extLst>
      <p:ext uri="{BB962C8B-B14F-4D97-AF65-F5344CB8AC3E}">
        <p14:creationId xmlns:p14="http://schemas.microsoft.com/office/powerpoint/2010/main" val="95896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1510</TotalTime>
  <Words>466</Words>
  <Application>Microsoft Office PowerPoint</Application>
  <PresentationFormat>A4 (210 x 297 mm)</PresentationFormat>
  <Paragraphs>48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2</vt:i4>
      </vt:variant>
    </vt:vector>
  </HeadingPairs>
  <TitlesOfParts>
    <vt:vector size="3" baseType="lpstr">
      <vt:lpstr>Office-tema</vt:lpstr>
      <vt:lpstr>Managing Light™</vt:lpstr>
      <vt:lpstr>PowerPoint-presentasjon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Thor G. Kamfjord</dc:creator>
  <cp:lastModifiedBy>Thor G. Kamfjord</cp:lastModifiedBy>
  <cp:revision>30</cp:revision>
  <cp:lastPrinted>2016-01-27T21:03:37Z</cp:lastPrinted>
  <dcterms:created xsi:type="dcterms:W3CDTF">2016-01-26T14:39:06Z</dcterms:created>
  <dcterms:modified xsi:type="dcterms:W3CDTF">2016-01-27T21:04:24Z</dcterms:modified>
</cp:coreProperties>
</file>